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-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rali gada" userId="f9734ceeb0b3eb30" providerId="LiveId" clId="{C835AC3B-1937-4D83-ACA6-DEFA4ACC9541}"/>
    <pc:docChg chg="modSld">
      <pc:chgData name="virali gada" userId="f9734ceeb0b3eb30" providerId="LiveId" clId="{C835AC3B-1937-4D83-ACA6-DEFA4ACC9541}" dt="2025-09-14T14:58:50.608" v="5" actId="1036"/>
      <pc:docMkLst>
        <pc:docMk/>
      </pc:docMkLst>
      <pc:sldChg chg="modTransition">
        <pc:chgData name="virali gada" userId="f9734ceeb0b3eb30" providerId="LiveId" clId="{C835AC3B-1937-4D83-ACA6-DEFA4ACC9541}" dt="2025-09-13T13:23:17.336" v="3"/>
        <pc:sldMkLst>
          <pc:docMk/>
          <pc:sldMk cId="1337192207" sldId="261"/>
        </pc:sldMkLst>
      </pc:sldChg>
      <pc:sldChg chg="modSp mod">
        <pc:chgData name="virali gada" userId="f9734ceeb0b3eb30" providerId="LiveId" clId="{C835AC3B-1937-4D83-ACA6-DEFA4ACC9541}" dt="2025-09-14T14:58:50.608" v="5" actId="1036"/>
        <pc:sldMkLst>
          <pc:docMk/>
          <pc:sldMk cId="1021964145" sldId="265"/>
        </pc:sldMkLst>
        <pc:spChg chg="mod">
          <ac:chgData name="virali gada" userId="f9734ceeb0b3eb30" providerId="LiveId" clId="{C835AC3B-1937-4D83-ACA6-DEFA4ACC9541}" dt="2025-09-14T14:58:50.608" v="5" actId="1036"/>
          <ac:spMkLst>
            <pc:docMk/>
            <pc:sldMk cId="1021964145" sldId="265"/>
            <ac:spMk id="3" creationId="{EADBFAF1-4EB1-99ED-542E-B0CFE6AC94BF}"/>
          </ac:spMkLst>
        </pc:spChg>
      </pc:sldChg>
      <pc:sldChg chg="modSp mod">
        <pc:chgData name="virali gada" userId="f9734ceeb0b3eb30" providerId="LiveId" clId="{C835AC3B-1937-4D83-ACA6-DEFA4ACC9541}" dt="2025-09-13T13:22:19.435" v="1" actId="1076"/>
        <pc:sldMkLst>
          <pc:docMk/>
          <pc:sldMk cId="2294149145" sldId="269"/>
        </pc:sldMkLst>
        <pc:spChg chg="mod">
          <ac:chgData name="virali gada" userId="f9734ceeb0b3eb30" providerId="LiveId" clId="{C835AC3B-1937-4D83-ACA6-DEFA4ACC9541}" dt="2025-09-13T13:22:19.435" v="1" actId="1076"/>
          <ac:spMkLst>
            <pc:docMk/>
            <pc:sldMk cId="2294149145" sldId="269"/>
            <ac:spMk id="3" creationId="{4BA67F7C-6D9B-7B31-B84A-E024407C391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F67E0C5-0378-45A7-8039-DA7AA7E426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D3004C-F08C-4E12-9816-8871B3CB26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C4ACD-7AEA-4E6D-9E7C-9D12419EEC1C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55B991-1CDD-4778-AEA9-26CF873257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E264E5-4F56-46B1-9ECA-87FEFA485C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C0DF5-65B3-47D0-BB51-3F7079B39C98}" type="slidenum">
              <a:rPr lang="en-GB" noProof="1" smtClean="0"/>
              <a:t>‹#›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31602900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5C36BA7-FD43-42C6-8328-B946F61C7570}" type="datetime1">
              <a:rPr lang="en-GB" noProof="1" dirty="0" smtClean="0"/>
              <a:t>14/09/2025</a:t>
            </a:fld>
            <a:endParaRPr lang="en-GB" noProof="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Quarter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n-GB" noProof="1" dirty="0" smtClean="0"/>
              <a:t>‹#›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n-GB" noProof="1" dirty="0" smtClean="0"/>
              <a:t>1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2305894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n-GB" noProof="1" dirty="0" smtClean="0"/>
              <a:t>2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641720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1"/>
              <a:t>Click to edit Master subtitle style</a:t>
            </a:r>
            <a:endParaRPr lang="en-GB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09B7A2B-7D59-4227-A8F5-61532A05BE9A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n-US" noProof="1"/>
              <a:t>Click icon to add picture</a:t>
            </a:r>
            <a:endParaRPr lang="en-GB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164A20-2755-45ED-B15A-229608E5678D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5FC4DC-79FB-482D-8D47-831C1D8DA76F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C1ADB7-B66E-431D-9783-0DEAADAEDB52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1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1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F7294F-45F1-4330-84F0-9559B144D528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0B3E77-BAF4-460E-9525-CAA83D9A0E75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US" noProof="1"/>
              <a:t>Click icon to add picture</a:t>
            </a:r>
            <a:endParaRPr lang="en-GB" noProof="1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US" noProof="1"/>
              <a:t>Click icon to add picture</a:t>
            </a:r>
            <a:endParaRPr lang="en-GB" noProof="1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US" noProof="1"/>
              <a:t>Click icon to add picture</a:t>
            </a:r>
            <a:endParaRPr lang="en-GB" noProof="1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42751E-B748-479F-AEA9-0E4BC358A9E3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0A95CE-EE3D-40B8-9A85-835D4BAF4FC6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3E8266-9806-4AAB-84D1-BDB015ADD22A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0FEBA-944E-41FC-93F0-F164679546A5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3C429D-4E49-4A6C-A2BF-AE0629ADE681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E579D3-E9A5-4FBF-B51E-C91AC2D12848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58CCA3-1CFF-412C-B594-3E27A94DDBFD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93D67-2B37-4775-A854-85A4A594692A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F58C8D-715B-4B0E-9935-C20D55E613B5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n-US" noProof="1"/>
              <a:t>Click to edit Master text styles</a:t>
            </a:r>
          </a:p>
          <a:p>
            <a:pPr lvl="1" rtl="0"/>
            <a:r>
              <a:rPr lang="en-US" noProof="1"/>
              <a:t>Second level</a:t>
            </a:r>
          </a:p>
          <a:p>
            <a:pPr lvl="2" rtl="0"/>
            <a:r>
              <a:rPr lang="en-US" noProof="1"/>
              <a:t>Third level</a:t>
            </a:r>
          </a:p>
          <a:p>
            <a:pPr lvl="3" rtl="0"/>
            <a:r>
              <a:rPr lang="en-US" noProof="1"/>
              <a:t>Fourth level</a:t>
            </a:r>
          </a:p>
          <a:p>
            <a:pPr lvl="4" rtl="0"/>
            <a:r>
              <a:rPr lang="en-US" noProof="1"/>
              <a:t>Fifth level</a:t>
            </a:r>
            <a:endParaRPr lang="en-GB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286EA1-06B3-43E7-B499-96FBE5E57E33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1"/>
              <a:t>Click to edit Master title style</a:t>
            </a:r>
            <a:endParaRPr lang="en-GB" noProof="1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1"/>
              <a:t>Click icon to add picture</a:t>
            </a:r>
            <a:endParaRPr lang="en-GB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F90793-A687-4B83-A1CC-F965A66EFFDF}" type="datetime1">
              <a:rPr lang="en-GB" noProof="1" smtClean="0"/>
              <a:t>14/09/2025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n-GB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Quarter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612F9EA-D520-42E0-83A0-DB8DDAEEA708}" type="datetime1">
              <a:rPr lang="en-GB" noProof="1" dirty="0" smtClean="0"/>
              <a:t>14/09/2025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n-GB" noProof="1" dirty="0" smtClean="0"/>
              <a:pPr/>
              <a:t>‹#›</a:t>
            </a:fld>
            <a:endParaRPr lang="en-GB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1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1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 rtl="0"/>
            <a:r>
              <a:rPr lang="en-GB" sz="4000" noProof="1"/>
              <a:t>Dynamic pin/virtual keypad authentication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n-GB" noProof="1"/>
              <a:t>                                             By Virali gada &amp; Roshni bethi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1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en-GB" sz="3200" noProof="1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000" noProof="1"/>
              <a:t>The project is focused on enhancing the security of PIN and password-based systems, especially in online banking and payment applications.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702BA-79B1-DD2B-9C76-3FEBFDBE7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8B70D-B88A-ECE6-4FDE-7BD62EFDF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In today’s digital world, authentication is a key security concern. Traditional password or PIN entry methods are vulnerable to:</a:t>
            </a:r>
          </a:p>
          <a:p>
            <a:r>
              <a:rPr lang="en-GB" sz="2000" dirty="0"/>
              <a:t>Keyloggers that record keystrokes.</a:t>
            </a:r>
          </a:p>
          <a:p>
            <a:r>
              <a:rPr lang="en-GB" sz="2000" dirty="0"/>
              <a:t>Shoulder surfing where someone watches as you type.</a:t>
            </a:r>
          </a:p>
          <a:p>
            <a:r>
              <a:rPr lang="en-GB" sz="2000" dirty="0"/>
              <a:t>Screen recording / malware attacks that capture user input.</a:t>
            </a:r>
          </a:p>
          <a:p>
            <a:pPr marL="0" indent="0">
              <a:buNone/>
            </a:pPr>
            <a:r>
              <a:rPr lang="en-GB" sz="2000" dirty="0"/>
              <a:t>Because the keypad layout is always static, attackers can easily predict or replicate the PIN entry.</a:t>
            </a:r>
          </a:p>
        </p:txBody>
      </p:sp>
    </p:spTree>
    <p:extLst>
      <p:ext uri="{BB962C8B-B14F-4D97-AF65-F5344CB8AC3E}">
        <p14:creationId xmlns:p14="http://schemas.microsoft.com/office/powerpoint/2010/main" val="1606703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1A4A9-45A7-DEC6-2D81-E28603EE6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3" y="0"/>
            <a:ext cx="8791575" cy="2387600"/>
          </a:xfrm>
        </p:spPr>
        <p:txBody>
          <a:bodyPr>
            <a:normAutofit/>
          </a:bodyPr>
          <a:lstStyle/>
          <a:p>
            <a:r>
              <a:rPr lang="en-GB" sz="3200" dirty="0"/>
              <a:t>Objective of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27B0DB-FEB3-3DC8-71C9-78D578D88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4824" y="2504758"/>
            <a:ext cx="8791575" cy="1655762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Our main objective was to design a more secure authentication system that prevents attackers from guessing the PIN, even if they capture the input actions or screen recordings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46975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81EC7-A72B-31C4-94BE-9BD63DE44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14" y="-91440"/>
            <a:ext cx="9905955" cy="3429000"/>
          </a:xfrm>
        </p:spPr>
        <p:txBody>
          <a:bodyPr>
            <a:normAutofit/>
          </a:bodyPr>
          <a:lstStyle/>
          <a:p>
            <a:r>
              <a:rPr lang="en-GB" sz="3200" dirty="0"/>
              <a:t>Proposed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BFAF1-4EB1-99ED-542E-B0CFE6AC94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9330" y="2076651"/>
            <a:ext cx="9904459" cy="3429000"/>
          </a:xfrm>
        </p:spPr>
        <p:txBody>
          <a:bodyPr>
            <a:normAutofit fontScale="92500"/>
          </a:bodyPr>
          <a:lstStyle/>
          <a:p>
            <a:r>
              <a:rPr lang="en-GB" sz="2200" dirty="0"/>
              <a:t>The solution is Dynamic Virtual Keypad Authentication. </a:t>
            </a:r>
          </a:p>
          <a:p>
            <a:r>
              <a:rPr lang="en-GB" sz="2200" dirty="0"/>
              <a:t>Virtual: The keypad is displayed on the screen, not physical. </a:t>
            </a:r>
          </a:p>
          <a:p>
            <a:r>
              <a:rPr lang="en-GB" sz="2200" dirty="0"/>
              <a:t>Dynamic: The positions of digits/characters shuffle randomly every time. </a:t>
            </a:r>
          </a:p>
          <a:p>
            <a:r>
              <a:rPr lang="en-GB" sz="2200" dirty="0"/>
              <a:t>Example:</a:t>
            </a:r>
          </a:p>
          <a:p>
            <a:r>
              <a:rPr lang="en-GB" sz="2200" dirty="0"/>
              <a:t>If my PIN is 1234, in a normal keypad, I always press the same sequence of buttons. But in a dynamic keypad, the number ‘1’ might appear at the top-right in one session and bottom-left in the next. This makes it impossible for attackers to track clicks or map screen coordinates.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1964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950BBC-7F13-C726-C983-C0B4C468D657}"/>
              </a:ext>
            </a:extLst>
          </p:cNvPr>
          <p:cNvSpPr txBox="1"/>
          <p:nvPr/>
        </p:nvSpPr>
        <p:spPr>
          <a:xfrm>
            <a:off x="1912620" y="1400016"/>
            <a:ext cx="6101080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/>
              <a:t>Working of the System </a:t>
            </a:r>
          </a:p>
          <a:p>
            <a:endParaRPr lang="en-GB" sz="3200" dirty="0"/>
          </a:p>
          <a:p>
            <a:pPr marL="342900" indent="-342900">
              <a:buAutoNum type="arabicPeriod"/>
            </a:pPr>
            <a:r>
              <a:rPr lang="en-GB" sz="2000" dirty="0"/>
              <a:t>User opens the login/transaction screen.</a:t>
            </a:r>
          </a:p>
          <a:p>
            <a:pPr marL="342900" indent="-342900">
              <a:buAutoNum type="arabicPeriod"/>
            </a:pPr>
            <a:r>
              <a:rPr lang="en-GB" sz="2000" dirty="0"/>
              <a:t>The system generates a randomized keypad layout.</a:t>
            </a:r>
          </a:p>
          <a:p>
            <a:pPr marL="342900" indent="-342900">
              <a:buAutoNum type="arabicPeriod"/>
            </a:pPr>
            <a:r>
              <a:rPr lang="en-GB" sz="2000" dirty="0"/>
              <a:t> User enters their PIN by clicking on the keypad.</a:t>
            </a:r>
          </a:p>
          <a:p>
            <a:pPr marL="342900" indent="-342900">
              <a:buAutoNum type="arabicPeriod"/>
            </a:pPr>
            <a:r>
              <a:rPr lang="en-GB" sz="2000" dirty="0"/>
              <a:t> The backend verifies the entered PIN securely.</a:t>
            </a:r>
          </a:p>
          <a:p>
            <a:pPr marL="342900" indent="-342900">
              <a:buAutoNum type="arabicPeriod"/>
            </a:pPr>
            <a:r>
              <a:rPr lang="en-GB" sz="2000" dirty="0"/>
              <a:t> On every new attempt, the keypad shuffles again.</a:t>
            </a:r>
          </a:p>
        </p:txBody>
      </p:sp>
    </p:spTree>
    <p:extLst>
      <p:ext uri="{BB962C8B-B14F-4D97-AF65-F5344CB8AC3E}">
        <p14:creationId xmlns:p14="http://schemas.microsoft.com/office/powerpoint/2010/main" val="3732270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2938B-05F0-9C6B-7225-2D53CCBE34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7864" y="0"/>
            <a:ext cx="8791575" cy="2387600"/>
          </a:xfrm>
        </p:spPr>
        <p:txBody>
          <a:bodyPr>
            <a:normAutofit/>
          </a:bodyPr>
          <a:lstStyle/>
          <a:p>
            <a:r>
              <a:rPr lang="en-GB" sz="3200" dirty="0"/>
              <a:t>Advantages/benefits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D37C55-1737-AD55-987B-FAD6FBF34E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5784" y="2494598"/>
            <a:ext cx="8791575" cy="1655762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lphaLcPeriod"/>
            </a:pPr>
            <a:r>
              <a:rPr lang="en-GB" dirty="0">
                <a:solidFill>
                  <a:schemeClr val="tx1"/>
                </a:solidFill>
              </a:rPr>
              <a:t>Protects against keylogging and shoulder surfing.</a:t>
            </a:r>
          </a:p>
          <a:p>
            <a:pPr marL="457200" indent="-457200">
              <a:buFont typeface="+mj-lt"/>
              <a:buAutoNum type="alphaLcPeriod"/>
            </a:pPr>
            <a:r>
              <a:rPr lang="en-GB" dirty="0">
                <a:solidFill>
                  <a:schemeClr val="tx1"/>
                </a:solidFill>
              </a:rPr>
              <a:t>Prevents misuse of screen-recording spyware.</a:t>
            </a:r>
          </a:p>
          <a:p>
            <a:pPr marL="457200" indent="-457200">
              <a:buFont typeface="+mj-lt"/>
              <a:buAutoNum type="alphaLcPeriod"/>
            </a:pPr>
            <a:r>
              <a:rPr lang="en-GB" dirty="0">
                <a:solidFill>
                  <a:schemeClr val="tx1"/>
                </a:solidFill>
              </a:rPr>
              <a:t>Easy to implement in banking apps, ATMs, e-wallets.</a:t>
            </a:r>
          </a:p>
          <a:p>
            <a:pPr marL="457200" indent="-457200">
              <a:buFont typeface="+mj-lt"/>
              <a:buAutoNum type="alphaLcPeriod"/>
            </a:pPr>
            <a:r>
              <a:rPr lang="en-GB" dirty="0">
                <a:solidFill>
                  <a:schemeClr val="tx1"/>
                </a:solidFill>
              </a:rPr>
              <a:t>Improves user confidence and trust in digital systems.</a:t>
            </a:r>
          </a:p>
        </p:txBody>
      </p:sp>
    </p:spTree>
    <p:extLst>
      <p:ext uri="{BB962C8B-B14F-4D97-AF65-F5344CB8AC3E}">
        <p14:creationId xmlns:p14="http://schemas.microsoft.com/office/powerpoint/2010/main" val="3429942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5B095-7590-07F7-AED7-4DD54A7E9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994" y="234121"/>
            <a:ext cx="9906001" cy="2511835"/>
          </a:xfrm>
        </p:spPr>
        <p:txBody>
          <a:bodyPr>
            <a:normAutofit/>
          </a:bodyPr>
          <a:lstStyle/>
          <a:p>
            <a:r>
              <a:rPr lang="en-GB" sz="3200" dirty="0"/>
              <a:t>Applications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367B1-8F17-2026-9D24-2948DF25F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71994" y="2927395"/>
            <a:ext cx="9904505" cy="2369299"/>
          </a:xfrm>
        </p:spPr>
        <p:txBody>
          <a:bodyPr>
            <a:normAutofit/>
          </a:bodyPr>
          <a:lstStyle/>
          <a:p>
            <a:r>
              <a:rPr lang="en-GB" sz="2000" dirty="0"/>
              <a:t>Online banking logins</a:t>
            </a:r>
          </a:p>
          <a:p>
            <a:r>
              <a:rPr lang="en-GB" sz="2000" dirty="0"/>
              <a:t>Mobile payment systems (UPI, wallets)</a:t>
            </a:r>
          </a:p>
          <a:p>
            <a:r>
              <a:rPr lang="en-GB" sz="2000" dirty="0"/>
              <a:t>ATMs with touch screens</a:t>
            </a:r>
          </a:p>
          <a:p>
            <a:r>
              <a:rPr lang="en-GB" sz="2000" dirty="0"/>
              <a:t>Secure access to confidential systems</a:t>
            </a:r>
          </a:p>
        </p:txBody>
      </p:sp>
    </p:spTree>
    <p:extLst>
      <p:ext uri="{BB962C8B-B14F-4D97-AF65-F5344CB8AC3E}">
        <p14:creationId xmlns:p14="http://schemas.microsoft.com/office/powerpoint/2010/main" val="2203774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A67F7C-6D9B-7B31-B84A-E024407C3910}"/>
              </a:ext>
            </a:extLst>
          </p:cNvPr>
          <p:cNvSpPr txBox="1"/>
          <p:nvPr/>
        </p:nvSpPr>
        <p:spPr>
          <a:xfrm>
            <a:off x="2471420" y="1271677"/>
            <a:ext cx="6101080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/>
              <a:t>Conclusion </a:t>
            </a:r>
          </a:p>
          <a:p>
            <a:endParaRPr lang="en-GB" sz="3200" dirty="0"/>
          </a:p>
          <a:p>
            <a:r>
              <a:rPr lang="en-GB" dirty="0"/>
              <a:t> </a:t>
            </a:r>
            <a:r>
              <a:rPr lang="en-GB" sz="2000" dirty="0"/>
              <a:t>Dynamic Virtual Keypad Authentication is a simple yet powerful security measure. It adds an extra protective layer to PIN-based systems by making input unpredictable and resistant to common attacks. This project shows how usability and security can be balanced to create safer digital experiences.</a:t>
            </a:r>
          </a:p>
        </p:txBody>
      </p:sp>
    </p:spTree>
    <p:extLst>
      <p:ext uri="{BB962C8B-B14F-4D97-AF65-F5344CB8AC3E}">
        <p14:creationId xmlns:p14="http://schemas.microsoft.com/office/powerpoint/2010/main" val="22941491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63_TF45165253" id="{C7960698-B054-4C3A-BEAB-CD8A7A472396}" vid="{1051D3E8-132F-4474-8591-727ED0BC39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93</TotalTime>
  <Words>392</Words>
  <Application>Microsoft Office PowerPoint</Application>
  <PresentationFormat>Widescreen</PresentationFormat>
  <Paragraphs>40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Tw Cen MT</vt:lpstr>
      <vt:lpstr>Circuit</vt:lpstr>
      <vt:lpstr>Dynamic pin/virtual keypad authentication system</vt:lpstr>
      <vt:lpstr>Introduction</vt:lpstr>
      <vt:lpstr>Problem Statement</vt:lpstr>
      <vt:lpstr>Objective of Project</vt:lpstr>
      <vt:lpstr>Proposed Solution</vt:lpstr>
      <vt:lpstr>PowerPoint Presentation</vt:lpstr>
      <vt:lpstr>Advantages/benefits</vt:lpstr>
      <vt:lpstr>Applications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virali gada</dc:creator>
  <cp:lastModifiedBy>virali gada</cp:lastModifiedBy>
  <cp:revision>1</cp:revision>
  <dcterms:created xsi:type="dcterms:W3CDTF">2025-09-13T12:47:15Z</dcterms:created>
  <dcterms:modified xsi:type="dcterms:W3CDTF">2025-09-14T15:23:02Z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